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33" r:id="rId3"/>
    <p:sldId id="257" r:id="rId4"/>
    <p:sldId id="298" r:id="rId5"/>
    <p:sldId id="339" r:id="rId6"/>
    <p:sldId id="340" r:id="rId7"/>
    <p:sldId id="341" r:id="rId8"/>
    <p:sldId id="342" r:id="rId9"/>
    <p:sldId id="290" r:id="rId10"/>
    <p:sldId id="344" r:id="rId11"/>
    <p:sldId id="343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7" name="宋洁然" initials="宋" lastIdx="2" clrIdx="1"/>
  <p:cmAuthor id="1" name="Administrator" initials="" lastIdx="0" clrIdx="0"/>
  <p:cmAuthor id="8" name="ming qiu" initials="m" lastIdx="17" clrIdx="1"/>
  <p:cmAuthor id="3" name="1206988966@qq.com" initials="1" lastIdx="1" clrIdx="2"/>
  <p:cmAuthor id="4" name="姜伟光" initials="姜" lastIdx="1" clrIdx="0"/>
  <p:cmAuthor id="5" name="作者" initials="作" lastIdx="1" clrIdx="1"/>
  <p:cmAuthor id="6" name="lenovo" initials="l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DD0"/>
    <a:srgbClr val="FFFFFF"/>
    <a:srgbClr val="0830A5"/>
    <a:srgbClr val="06258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baker@stpeters.sa.edu.a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024661" y="1291655"/>
            <a:ext cx="6927815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i="1" dirty="0">
                <a:solidFill>
                  <a:schemeClr val="bg1">
                    <a:lumMod val="95000"/>
                  </a:schemeClr>
                </a:solidFill>
                <a:effectLst/>
                <a:latin typeface="+mj-ea"/>
                <a:ea typeface="+mj-ea"/>
              </a:rPr>
              <a:t>实例分享：</a:t>
            </a:r>
            <a:endParaRPr lang="en-AU" altLang="zh-CN" sz="4400" i="1" dirty="0">
              <a:solidFill>
                <a:schemeClr val="bg1">
                  <a:lumMod val="95000"/>
                </a:schemeClr>
              </a:solidFill>
              <a:effectLst/>
              <a:latin typeface="+mj-ea"/>
              <a:ea typeface="+mj-ea"/>
            </a:endParaRPr>
          </a:p>
          <a:p>
            <a:endParaRPr lang="en-AU" altLang="zh-CN" sz="4400" dirty="0">
              <a:solidFill>
                <a:schemeClr val="bg1">
                  <a:lumMod val="95000"/>
                </a:schemeClr>
              </a:solidFill>
              <a:effectLst/>
              <a:latin typeface="+mj-ea"/>
              <a:ea typeface="+mj-ea"/>
            </a:endParaRPr>
          </a:p>
          <a:p>
            <a:r>
              <a:rPr lang="zh-CN" altLang="en-US" sz="4400" dirty="0">
                <a:solidFill>
                  <a:schemeClr val="bg1">
                    <a:lumMod val="95000"/>
                  </a:schemeClr>
                </a:solidFill>
                <a:effectLst/>
                <a:latin typeface="+mj-ea"/>
                <a:ea typeface="+mj-ea"/>
              </a:rPr>
              <a:t>如何在小学课堂上使用</a:t>
            </a:r>
            <a:r>
              <a:rPr lang="en-AU" sz="4400" dirty="0">
                <a:solidFill>
                  <a:schemeClr val="bg1">
                    <a:lumMod val="95000"/>
                  </a:schemeClr>
                </a:solidFill>
                <a:effectLst/>
                <a:latin typeface="+mj-ea"/>
                <a:ea typeface="+mj-ea"/>
              </a:rPr>
              <a:t>AIM</a:t>
            </a:r>
            <a:r>
              <a:rPr lang="zh-CN" altLang="en-US" sz="4400" dirty="0">
                <a:solidFill>
                  <a:schemeClr val="bg1">
                    <a:lumMod val="95000"/>
                  </a:schemeClr>
                </a:solidFill>
                <a:effectLst/>
                <a:latin typeface="+mj-ea"/>
                <a:ea typeface="+mj-ea"/>
              </a:rPr>
              <a:t>帮助小朋友们学习绘本</a:t>
            </a:r>
          </a:p>
          <a:p>
            <a:r>
              <a:rPr lang="zh-CN" altLang="en-US" sz="72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        </a:t>
            </a:r>
            <a:endParaRPr lang="en-AU" altLang="zh-CN" sz="32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pPr algn="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--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邓雯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/Shelby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Baker</a:t>
            </a:r>
          </a:p>
          <a:p>
            <a:pPr algn="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St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 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Peter’s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 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College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 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Junior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 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</a:rPr>
              <a:t>School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effectLst/>
              <a:latin typeface="+mj-lt"/>
              <a:ea typeface="+mj-ea"/>
            </a:endParaRPr>
          </a:p>
        </p:txBody>
      </p:sp>
      <p:pic>
        <p:nvPicPr>
          <p:cNvPr id="4" name="图片 3" descr="3464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-718820" y="-747395"/>
            <a:ext cx="4758055" cy="4758055"/>
          </a:xfrm>
          <a:prstGeom prst="rect">
            <a:avLst/>
          </a:prstGeom>
        </p:spPr>
      </p:pic>
      <p:pic>
        <p:nvPicPr>
          <p:cNvPr id="9" name="图片 8" descr="346262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2920" y="1245936"/>
            <a:ext cx="6203633" cy="7033830"/>
          </a:xfrm>
          <a:prstGeom prst="rect">
            <a:avLst/>
          </a:prstGeom>
        </p:spPr>
      </p:pic>
      <p:pic>
        <p:nvPicPr>
          <p:cNvPr id="2" name="图片 8" descr="34626226">
            <a:extLst>
              <a:ext uri="{FF2B5EF4-FFF2-40B4-BE49-F238E27FC236}">
                <a16:creationId xmlns:a16="http://schemas.microsoft.com/office/drawing/2014/main" id="{7351B8C8-5489-8188-F615-390AA3A4A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2920" y="1291655"/>
            <a:ext cx="6203633" cy="7033830"/>
          </a:xfrm>
          <a:prstGeom prst="rect">
            <a:avLst/>
          </a:prstGeom>
        </p:spPr>
      </p:pic>
      <p:pic>
        <p:nvPicPr>
          <p:cNvPr id="3" name="Picture 2" descr="Circle&#10;&#10;Description automatically generated with low confidence">
            <a:extLst>
              <a:ext uri="{FF2B5EF4-FFF2-40B4-BE49-F238E27FC236}">
                <a16:creationId xmlns:a16="http://schemas.microsoft.com/office/drawing/2014/main" id="{65703570-24E4-E205-372C-C9E03981D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40" y="139700"/>
            <a:ext cx="4174061" cy="35583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indoor, sign&#10;&#10;Description automatically generated">
            <a:extLst>
              <a:ext uri="{FF2B5EF4-FFF2-40B4-BE49-F238E27FC236}">
                <a16:creationId xmlns:a16="http://schemas.microsoft.com/office/drawing/2014/main" id="{DD6E037D-C48B-2C5E-B027-D58B116B5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68" y="36808"/>
            <a:ext cx="8348019" cy="6261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21438-70C5-BD0E-345E-0D565FBAB6A8}"/>
              </a:ext>
            </a:extLst>
          </p:cNvPr>
          <p:cNvSpPr txBox="1"/>
          <p:nvPr/>
        </p:nvSpPr>
        <p:spPr>
          <a:xfrm>
            <a:off x="319494" y="2365405"/>
            <a:ext cx="1733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830A5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Sentence</a:t>
            </a:r>
          </a:p>
          <a:p>
            <a:endParaRPr lang="en-US" altLang="zh-CN" sz="2400" b="1" dirty="0">
              <a:solidFill>
                <a:srgbClr val="0830A5"/>
              </a:solidFill>
              <a:highlight>
                <a:srgbClr val="FFFFFF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2400" b="1" dirty="0">
                <a:solidFill>
                  <a:srgbClr val="0830A5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b="1" dirty="0">
                <a:solidFill>
                  <a:srgbClr val="0830A5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making</a:t>
            </a:r>
          </a:p>
          <a:p>
            <a:endParaRPr lang="en-US" altLang="zh-CN" sz="2400" b="1" dirty="0">
              <a:solidFill>
                <a:srgbClr val="0830A5"/>
              </a:solidFill>
              <a:highlight>
                <a:srgbClr val="FFFFFF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2400" b="1" dirty="0">
                <a:solidFill>
                  <a:srgbClr val="0830A5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b="1" dirty="0">
                <a:solidFill>
                  <a:srgbClr val="0830A5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wall</a:t>
            </a:r>
            <a:endParaRPr lang="en-US" sz="2400" b="1" dirty="0">
              <a:solidFill>
                <a:srgbClr val="0830A5"/>
              </a:solidFill>
              <a:highlight>
                <a:srgbClr val="FFFF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89B09-FA5F-8F25-9A5A-2C8F5EF04EB2}"/>
              </a:ext>
            </a:extLst>
          </p:cNvPr>
          <p:cNvSpPr txBox="1"/>
          <p:nvPr/>
        </p:nvSpPr>
        <p:spPr>
          <a:xfrm>
            <a:off x="3758844" y="6396384"/>
            <a:ext cx="512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A3DD0"/>
                </a:solidFill>
                <a:highlight>
                  <a:srgbClr val="FFFFFF"/>
                </a:highlight>
              </a:rPr>
              <a:t>The</a:t>
            </a:r>
            <a:r>
              <a:rPr lang="zh-CN" altLang="en-US" b="1" dirty="0">
                <a:solidFill>
                  <a:srgbClr val="0A3DD0"/>
                </a:solidFill>
                <a:highlight>
                  <a:srgbClr val="FFFFFF"/>
                </a:highlight>
              </a:rPr>
              <a:t> </a:t>
            </a:r>
            <a:r>
              <a:rPr lang="en-US" altLang="zh-CN" b="1" dirty="0">
                <a:solidFill>
                  <a:srgbClr val="0A3DD0"/>
                </a:solidFill>
                <a:highlight>
                  <a:srgbClr val="FFFFFF"/>
                </a:highlight>
              </a:rPr>
              <a:t>Super</a:t>
            </a:r>
            <a:r>
              <a:rPr lang="zh-CN" altLang="en-US" b="1" dirty="0">
                <a:solidFill>
                  <a:srgbClr val="0A3DD0"/>
                </a:solidFill>
                <a:highlight>
                  <a:srgbClr val="FFFFFF"/>
                </a:highlight>
              </a:rPr>
              <a:t> </a:t>
            </a:r>
            <a:r>
              <a:rPr lang="en-US" altLang="zh-CN" b="1" dirty="0">
                <a:solidFill>
                  <a:srgbClr val="0A3DD0"/>
                </a:solidFill>
                <a:highlight>
                  <a:srgbClr val="FFFFFF"/>
                </a:highlight>
              </a:rPr>
              <a:t>Seven:</a:t>
            </a:r>
            <a:r>
              <a:rPr lang="zh-CN" altLang="en-US" b="1" dirty="0">
                <a:solidFill>
                  <a:srgbClr val="0A3DD0"/>
                </a:solidFill>
                <a:highlight>
                  <a:srgbClr val="FFFFFF"/>
                </a:highlight>
              </a:rPr>
              <a:t> 有，在，想，去，是，喜欢，不</a:t>
            </a:r>
            <a:endParaRPr lang="en-US" b="1" dirty="0">
              <a:solidFill>
                <a:srgbClr val="0A3DD0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99348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309110" y="2752090"/>
            <a:ext cx="3573145" cy="1861185"/>
          </a:xfrm>
          <a:prstGeom prst="rect">
            <a:avLst/>
          </a:prstGeom>
          <a:noFill/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6600">
                <a:solidFill>
                  <a:schemeClr val="bg1"/>
                </a:solidFill>
                <a:latin typeface="Coronet" panose="03030502040406070605" charset="0"/>
                <a:cs typeface="Coronet" panose="03030502040406070605" charset="0"/>
              </a:rPr>
              <a:t>Thank You 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E6A6D-0B58-6882-FF6B-0EE53377FA47}"/>
              </a:ext>
            </a:extLst>
          </p:cNvPr>
          <p:cNvSpPr txBox="1"/>
          <p:nvPr/>
        </p:nvSpPr>
        <p:spPr>
          <a:xfrm>
            <a:off x="4144488" y="4613275"/>
            <a:ext cx="4142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sbaker@stpeters.sa.edu.au</a:t>
            </a:r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WeChat: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Jsholiday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4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EC416-B319-FBF3-693B-C8E672801FB8}"/>
              </a:ext>
            </a:extLst>
          </p:cNvPr>
          <p:cNvSpPr txBox="1"/>
          <p:nvPr/>
        </p:nvSpPr>
        <p:spPr>
          <a:xfrm>
            <a:off x="154379" y="95005"/>
            <a:ext cx="11815948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去年</a:t>
            </a:r>
            <a:r>
              <a:rPr lang="en-US" altLang="zh-CN" sz="4000" dirty="0">
                <a:solidFill>
                  <a:schemeClr val="bg1"/>
                </a:solidFill>
              </a:rPr>
              <a:t>11</a:t>
            </a:r>
            <a:r>
              <a:rPr lang="zh-CN" altLang="en-US" sz="4000" dirty="0">
                <a:solidFill>
                  <a:schemeClr val="bg1"/>
                </a:solidFill>
              </a:rPr>
              <a:t>月份</a:t>
            </a:r>
            <a:r>
              <a:rPr lang="en-US" altLang="zh-CN" sz="4000" dirty="0">
                <a:solidFill>
                  <a:schemeClr val="bg1"/>
                </a:solidFill>
              </a:rPr>
              <a:t>AIM</a:t>
            </a:r>
            <a:r>
              <a:rPr lang="zh-CN" altLang="en-US" sz="4000" dirty="0">
                <a:solidFill>
                  <a:schemeClr val="bg1"/>
                </a:solidFill>
              </a:rPr>
              <a:t>讲座的心得总结：</a:t>
            </a:r>
            <a:endParaRPr lang="en-AU" altLang="zh-CN" sz="4000" dirty="0">
              <a:solidFill>
                <a:schemeClr val="bg1"/>
              </a:solidFill>
            </a:endParaRPr>
          </a:p>
          <a:p>
            <a:endParaRPr lang="en-AU" altLang="zh-CN" sz="10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1.</a:t>
            </a:r>
            <a:r>
              <a:rPr lang="zh-CN" altLang="en-US" sz="2800" dirty="0">
                <a:solidFill>
                  <a:schemeClr val="bg1"/>
                </a:solidFill>
              </a:rPr>
              <a:t>以故事为载体，融入手势</a:t>
            </a:r>
            <a:r>
              <a:rPr lang="en-US" altLang="zh-CN" sz="2800" dirty="0">
                <a:solidFill>
                  <a:schemeClr val="bg1"/>
                </a:solidFill>
              </a:rPr>
              <a:t>(establish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meaning)</a:t>
            </a:r>
            <a:r>
              <a:rPr lang="zh-CN" altLang="en-US" sz="2800" dirty="0">
                <a:solidFill>
                  <a:schemeClr val="bg1"/>
                </a:solidFill>
              </a:rPr>
              <a:t>来学习词汇和句型。</a:t>
            </a:r>
            <a:endParaRPr lang="en-AU" altLang="zh-CN" sz="2800" dirty="0">
              <a:solidFill>
                <a:schemeClr val="bg1"/>
              </a:solidFill>
            </a:endParaRPr>
          </a:p>
          <a:p>
            <a:endParaRPr lang="en-AU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2.</a:t>
            </a:r>
            <a:r>
              <a:rPr lang="zh-CN" altLang="en-US" sz="2800" dirty="0">
                <a:solidFill>
                  <a:schemeClr val="bg1"/>
                </a:solidFill>
              </a:rPr>
              <a:t>学生可以</a:t>
            </a:r>
            <a:r>
              <a:rPr lang="en-US" altLang="zh-CN" sz="2800" dirty="0">
                <a:solidFill>
                  <a:schemeClr val="bg1"/>
                </a:solidFill>
              </a:rPr>
              <a:t>see,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feel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and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hear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language,</a:t>
            </a:r>
            <a:r>
              <a:rPr lang="zh-CN" altLang="en-US" sz="2800" dirty="0">
                <a:solidFill>
                  <a:schemeClr val="bg1"/>
                </a:solidFill>
              </a:rPr>
              <a:t> 并且可以</a:t>
            </a:r>
            <a:r>
              <a:rPr lang="en-US" altLang="zh-CN" sz="2800" dirty="0">
                <a:solidFill>
                  <a:schemeClr val="bg1"/>
                </a:solidFill>
              </a:rPr>
              <a:t>understand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immediately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without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need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for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translation</a:t>
            </a:r>
            <a:r>
              <a:rPr lang="zh-CN" altLang="en-US" sz="2800" dirty="0">
                <a:solidFill>
                  <a:schemeClr val="bg1"/>
                </a:solidFill>
              </a:rPr>
              <a:t>。老师就算在课堂上做不到完全用中文，但可以尽可能的减少英文的使用时间。</a:t>
            </a:r>
            <a:endParaRPr lang="en-AU" altLang="zh-CN" sz="2800" dirty="0">
              <a:solidFill>
                <a:schemeClr val="bg1"/>
              </a:solidFill>
            </a:endParaRPr>
          </a:p>
          <a:p>
            <a:endParaRPr lang="en-AU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3.</a:t>
            </a:r>
            <a:r>
              <a:rPr lang="zh-CN" altLang="en-US" sz="2800" dirty="0">
                <a:solidFill>
                  <a:schemeClr val="bg1"/>
                </a:solidFill>
              </a:rPr>
              <a:t>全班一起做动作，参与度高，不会害羞，激发各类学生的表现欲。滥竽充数也比坐着什么都不干要强。</a:t>
            </a:r>
            <a:endParaRPr lang="en-AU" altLang="zh-CN" sz="2800" dirty="0">
              <a:solidFill>
                <a:schemeClr val="bg1"/>
              </a:solidFill>
            </a:endParaRPr>
          </a:p>
          <a:p>
            <a:endParaRPr lang="en-AU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4.making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repetition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more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pleasant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endParaRPr lang="en-AU" altLang="zh-CN" sz="2800" dirty="0">
              <a:solidFill>
                <a:schemeClr val="bg1"/>
              </a:solidFill>
            </a:endParaRPr>
          </a:p>
          <a:p>
            <a:endParaRPr lang="en-AU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5.</a:t>
            </a:r>
            <a:r>
              <a:rPr lang="zh-CN" altLang="en-US" sz="2800" dirty="0">
                <a:solidFill>
                  <a:schemeClr val="bg1"/>
                </a:solidFill>
              </a:rPr>
              <a:t>故事里的句型一定要最直白，改编非常有必要</a:t>
            </a:r>
            <a:endParaRPr lang="en-AU" altLang="zh-CN" sz="2800" dirty="0">
              <a:solidFill>
                <a:schemeClr val="bg1"/>
              </a:solidFill>
            </a:endParaRPr>
          </a:p>
          <a:p>
            <a:endParaRPr lang="en-AU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6. https://auslan.org.au/dictionary/</a:t>
            </a:r>
            <a:endParaRPr lang="en-AU" altLang="zh-C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6293485" cy="6857365"/>
          </a:xfrm>
          <a:prstGeom prst="rect">
            <a:avLst/>
          </a:prstGeom>
          <a:solidFill>
            <a:srgbClr val="083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569200" y="1101468"/>
            <a:ext cx="41402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200" dirty="0">
                <a:solidFill>
                  <a:srgbClr val="0830A5"/>
                </a:solidFill>
                <a:latin typeface="Enjoy the Ride" panose="00000500000000000000" charset="0"/>
                <a:cs typeface="Enjoy the Ride" panose="00000500000000000000" charset="0"/>
              </a:rPr>
              <a:t>Sequence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816214" y="2489293"/>
            <a:ext cx="2882265" cy="349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20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Part1.听</a:t>
            </a:r>
            <a:r>
              <a:rPr lang="zh-CN" altLang="en-US" sz="20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，做，说</a:t>
            </a:r>
            <a:endParaRPr lang="en-US" sz="20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20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Part2.</a:t>
            </a:r>
            <a:r>
              <a:rPr lang="en-US" sz="20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做</a:t>
            </a:r>
            <a:r>
              <a:rPr lang="zh-CN" altLang="en-US" sz="20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，说，认读</a:t>
            </a:r>
            <a:endParaRPr lang="en-US" sz="20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20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Part3.</a:t>
            </a:r>
            <a:r>
              <a:rPr lang="en-US" sz="20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</a:rPr>
              <a:t>做</a:t>
            </a:r>
            <a:r>
              <a:rPr lang="zh-CN" altLang="en-US" sz="20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</a:rPr>
              <a:t>，认读</a:t>
            </a:r>
            <a:endParaRPr lang="en-AU" altLang="zh-CN" sz="20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20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Part4.</a:t>
            </a:r>
            <a:r>
              <a:rPr lang="en-US" sz="20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说</a:t>
            </a:r>
            <a:r>
              <a:rPr lang="zh-CN" altLang="en-US" sz="20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，认读</a:t>
            </a:r>
            <a:endParaRPr lang="en-AU" altLang="zh-CN" sz="2000" dirty="0">
              <a:solidFill>
                <a:srgbClr val="0830A5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Part5.</a:t>
            </a:r>
            <a:r>
              <a:rPr lang="zh-CN" altLang="en-US" sz="20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做，</a:t>
            </a:r>
            <a:r>
              <a:rPr lang="zh-CN" altLang="en-US" sz="2000" dirty="0">
                <a:solidFill>
                  <a:srgbClr val="0830A5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背</a:t>
            </a:r>
            <a:endParaRPr lang="en-AU" altLang="zh-CN" sz="2000" dirty="0">
              <a:solidFill>
                <a:srgbClr val="0830A5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Part6.</a:t>
            </a:r>
            <a:r>
              <a:rPr lang="zh-CN" altLang="en-US" sz="2000" dirty="0">
                <a:solidFill>
                  <a:srgbClr val="0830A5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背</a:t>
            </a:r>
            <a:endParaRPr lang="en-AU" altLang="zh-CN" sz="2000" dirty="0">
              <a:solidFill>
                <a:srgbClr val="0830A5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93857119-2837-0C60-CC4F-06045099EE24}"/>
              </a:ext>
            </a:extLst>
          </p:cNvPr>
          <p:cNvSpPr/>
          <p:nvPr/>
        </p:nvSpPr>
        <p:spPr>
          <a:xfrm>
            <a:off x="0" y="635"/>
            <a:ext cx="7569200" cy="6857365"/>
          </a:xfrm>
          <a:prstGeom prst="rect">
            <a:avLst/>
          </a:prstGeom>
          <a:solidFill>
            <a:srgbClr val="083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Heiti TC Medium" pitchFamily="2" charset="-128"/>
              <a:ea typeface="Heiti TC Medium" pitchFamily="2" charset="-128"/>
            </a:endParaRPr>
          </a:p>
          <a:p>
            <a:pPr algn="ctr"/>
            <a:endParaRPr lang="zh-CN" altLang="en-US" dirty="0"/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CF1FB46F-BBE7-7AA8-58F4-E3F2145F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7" y="222019"/>
            <a:ext cx="4923970" cy="216654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BF0EB76-D1F3-5119-EE27-7F20EA00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7" y="2489293"/>
            <a:ext cx="4289383" cy="2133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69D324-B613-A122-69DE-52BE8B252CC7}"/>
              </a:ext>
            </a:extLst>
          </p:cNvPr>
          <p:cNvSpPr txBox="1"/>
          <p:nvPr/>
        </p:nvSpPr>
        <p:spPr>
          <a:xfrm>
            <a:off x="1215522" y="3505011"/>
            <a:ext cx="1617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Heiti TC Medium" pitchFamily="2" charset="-128"/>
                <a:ea typeface="Heiti TC Medium" pitchFamily="2" charset="-128"/>
              </a:rPr>
              <a:t>“</a:t>
            </a:r>
            <a:r>
              <a:rPr lang="en-US" sz="1400" dirty="0">
                <a:latin typeface="Heiti TC Medium" pitchFamily="2" charset="-128"/>
                <a:ea typeface="Heiti TC Medium" pitchFamily="2" charset="-128"/>
              </a:rPr>
              <a:t>我很爱笑</a:t>
            </a:r>
            <a:r>
              <a:rPr lang="zh-CN" altLang="en-US" sz="1400" dirty="0">
                <a:latin typeface="Heiti TC Medium" pitchFamily="2" charset="-128"/>
                <a:ea typeface="Heiti TC Medium" pitchFamily="2" charset="-128"/>
              </a:rPr>
              <a:t>。”</a:t>
            </a:r>
            <a:endParaRPr lang="en-US" sz="1400" dirty="0"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3" name="Picture 12" descr="A picture containing text, sketch, drawing, diagram&#10;&#10;Description automatically generated">
            <a:extLst>
              <a:ext uri="{FF2B5EF4-FFF2-40B4-BE49-F238E27FC236}">
                <a16:creationId xmlns:a16="http://schemas.microsoft.com/office/drawing/2014/main" id="{C6EB7A66-FD1E-CE78-70D7-47924AC55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7" y="4774375"/>
            <a:ext cx="4025958" cy="19545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045EA4-4B56-0760-0DD4-DACA53B228C7}"/>
              </a:ext>
            </a:extLst>
          </p:cNvPr>
          <p:cNvSpPr txBox="1"/>
          <p:nvPr/>
        </p:nvSpPr>
        <p:spPr>
          <a:xfrm>
            <a:off x="306070" y="247865"/>
            <a:ext cx="6096000" cy="113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Part1.</a:t>
            </a:r>
            <a:r>
              <a:rPr lang="zh-CN" alt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en-US" sz="44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听</a:t>
            </a:r>
            <a:r>
              <a:rPr lang="zh-CN" altLang="en-US" sz="44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，做，说</a:t>
            </a:r>
            <a:endParaRPr lang="en-US" sz="44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Picture 4" descr="A picture containing text, cartoon, sketch, diagram&#10;&#10;Description automatically generated">
            <a:extLst>
              <a:ext uri="{FF2B5EF4-FFF2-40B4-BE49-F238E27FC236}">
                <a16:creationId xmlns:a16="http://schemas.microsoft.com/office/drawing/2014/main" id="{17C383FB-04F2-7C78-40F2-D088D2B4C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" y="2637206"/>
            <a:ext cx="5281930" cy="2508210"/>
          </a:xfrm>
          <a:prstGeom prst="rect">
            <a:avLst/>
          </a:prstGeom>
        </p:spPr>
      </p:pic>
      <p:pic>
        <p:nvPicPr>
          <p:cNvPr id="6" name="Picture 5" descr="A picture containing text, cartoon&#10;&#10;Description automatically generated">
            <a:extLst>
              <a:ext uri="{FF2B5EF4-FFF2-40B4-BE49-F238E27FC236}">
                <a16:creationId xmlns:a16="http://schemas.microsoft.com/office/drawing/2014/main" id="{FE86564D-01AB-896F-E302-2EAD77747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80" y="2637206"/>
            <a:ext cx="6270526" cy="2508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2D92D0-D441-8887-2935-A85A27039C1F}"/>
              </a:ext>
            </a:extLst>
          </p:cNvPr>
          <p:cNvSpPr txBox="1"/>
          <p:nvPr/>
        </p:nvSpPr>
        <p:spPr>
          <a:xfrm>
            <a:off x="6402070" y="6115872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*等学生</a:t>
            </a:r>
            <a:r>
              <a:rPr lang="en-AU" dirty="0"/>
              <a:t>会说后</a:t>
            </a:r>
            <a:r>
              <a:rPr lang="zh-CN" altLang="en-US" dirty="0"/>
              <a:t>，</a:t>
            </a:r>
            <a:r>
              <a:rPr lang="en-AU" dirty="0"/>
              <a:t>再</a:t>
            </a:r>
            <a:r>
              <a:rPr lang="zh-CN" altLang="en-US" dirty="0"/>
              <a:t>问”薄怎么拼？厚怎么拼？“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E851B-C9CB-5FF5-ED0E-A5268CD9452F}"/>
              </a:ext>
            </a:extLst>
          </p:cNvPr>
          <p:cNvSpPr txBox="1"/>
          <p:nvPr/>
        </p:nvSpPr>
        <p:spPr>
          <a:xfrm>
            <a:off x="469900" y="6115872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*</a:t>
            </a:r>
            <a:r>
              <a:rPr lang="en-US" dirty="0"/>
              <a:t>特别强调一个汉字</a:t>
            </a:r>
            <a:r>
              <a:rPr lang="zh-CN" altLang="en-US" dirty="0"/>
              <a:t>，一个动作，一个音节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045EA4-4B56-0760-0DD4-DACA53B228C7}"/>
              </a:ext>
            </a:extLst>
          </p:cNvPr>
          <p:cNvSpPr txBox="1"/>
          <p:nvPr/>
        </p:nvSpPr>
        <p:spPr>
          <a:xfrm>
            <a:off x="306070" y="247865"/>
            <a:ext cx="6096000" cy="113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</a:t>
            </a:r>
            <a:r>
              <a:rPr lang="en-US" altLang="zh-CN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2</a:t>
            </a: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.</a:t>
            </a:r>
            <a:r>
              <a:rPr lang="zh-CN" alt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44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做</a:t>
            </a:r>
            <a:r>
              <a:rPr lang="zh-CN" altLang="en-US" sz="44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，</a:t>
            </a:r>
            <a:r>
              <a:rPr lang="zh-CN" altLang="en-US" sz="44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说</a:t>
            </a:r>
            <a:r>
              <a:rPr lang="zh-CN" altLang="en-US" sz="44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，认读</a:t>
            </a:r>
            <a:endParaRPr lang="en-US" sz="44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E851B-C9CB-5FF5-ED0E-A5268CD9452F}"/>
              </a:ext>
            </a:extLst>
          </p:cNvPr>
          <p:cNvSpPr txBox="1"/>
          <p:nvPr/>
        </p:nvSpPr>
        <p:spPr>
          <a:xfrm>
            <a:off x="469900" y="5856618"/>
            <a:ext cx="723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*一定要等到会说后，再来仔细的看汉字，用编故事来记住单个汉字。</a:t>
            </a:r>
            <a:endParaRPr lang="en-US" dirty="0"/>
          </a:p>
        </p:txBody>
      </p:sp>
      <p:pic>
        <p:nvPicPr>
          <p:cNvPr id="4" name="Picture 3" descr="A picture containing text, sketch, design, art&#10;&#10;Description automatically generated">
            <a:extLst>
              <a:ext uri="{FF2B5EF4-FFF2-40B4-BE49-F238E27FC236}">
                <a16:creationId xmlns:a16="http://schemas.microsoft.com/office/drawing/2014/main" id="{E8FA109B-150C-B049-55AF-F683FD3D1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9" y="2035936"/>
            <a:ext cx="6677805" cy="31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6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045EA4-4B56-0760-0DD4-DACA53B228C7}"/>
              </a:ext>
            </a:extLst>
          </p:cNvPr>
          <p:cNvSpPr txBox="1"/>
          <p:nvPr/>
        </p:nvSpPr>
        <p:spPr>
          <a:xfrm>
            <a:off x="306069" y="247865"/>
            <a:ext cx="6557051" cy="113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</a:t>
            </a:r>
            <a:r>
              <a:rPr lang="en-US" altLang="zh-CN" sz="32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3</a:t>
            </a: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.</a:t>
            </a:r>
            <a:r>
              <a:rPr lang="zh-CN" alt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44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做，（说），</a:t>
            </a:r>
            <a:r>
              <a:rPr lang="zh-CN" altLang="en-US" sz="44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认读</a:t>
            </a:r>
            <a:endParaRPr lang="en-US" sz="44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E851B-C9CB-5FF5-ED0E-A5268CD9452F}"/>
              </a:ext>
            </a:extLst>
          </p:cNvPr>
          <p:cNvSpPr txBox="1"/>
          <p:nvPr/>
        </p:nvSpPr>
        <p:spPr>
          <a:xfrm>
            <a:off x="444500" y="5686805"/>
            <a:ext cx="6557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*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i="1" u="sng" dirty="0"/>
              <a:t>word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fireworks</a:t>
            </a:r>
            <a:r>
              <a:rPr lang="zh-CN" altLang="en-US" dirty="0"/>
              <a:t>，为什么？</a:t>
            </a:r>
            <a:r>
              <a:rPr lang="en-US" altLang="zh-CN" dirty="0"/>
              <a:t>Smoke</a:t>
            </a:r>
            <a:r>
              <a:rPr lang="zh-CN" altLang="en-US" dirty="0"/>
              <a:t> </a:t>
            </a:r>
            <a:r>
              <a:rPr lang="en-US" altLang="zh-CN" dirty="0"/>
              <a:t>flower</a:t>
            </a:r>
            <a:r>
              <a:rPr lang="zh-CN" altLang="en-US" dirty="0"/>
              <a:t>是什么意思？</a:t>
            </a:r>
            <a:endParaRPr lang="en-AU" altLang="zh-CN" dirty="0"/>
          </a:p>
          <a:p>
            <a:r>
              <a:rPr lang="zh-CN" altLang="en-US" dirty="0"/>
              <a:t>*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character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hanging</a:t>
            </a:r>
            <a:r>
              <a:rPr lang="zh-CN" altLang="en-US" dirty="0"/>
              <a:t>，为什么？</a:t>
            </a:r>
            <a:endParaRPr lang="en-AU" altLang="zh-CN" dirty="0"/>
          </a:p>
          <a:p>
            <a:r>
              <a:rPr lang="zh-CN" altLang="en-US" dirty="0"/>
              <a:t>*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word</a:t>
            </a:r>
            <a:r>
              <a:rPr lang="zh-CN" altLang="en-US" dirty="0"/>
              <a:t> </a:t>
            </a:r>
            <a:r>
              <a:rPr lang="en-US" altLang="zh-CN" dirty="0"/>
              <a:t>xihuan/like,</a:t>
            </a:r>
            <a:r>
              <a:rPr lang="zh-CN" altLang="en-US" dirty="0"/>
              <a:t> 有几个？</a:t>
            </a:r>
            <a:endParaRPr lang="en-US" dirty="0"/>
          </a:p>
        </p:txBody>
      </p:sp>
      <p:pic>
        <p:nvPicPr>
          <p:cNvPr id="6" name="Picture 5" descr="A picture containing text, illustration, clipart&#10;&#10;Description automatically generated">
            <a:extLst>
              <a:ext uri="{FF2B5EF4-FFF2-40B4-BE49-F238E27FC236}">
                <a16:creationId xmlns:a16="http://schemas.microsoft.com/office/drawing/2014/main" id="{EEB86395-376D-F985-9649-9E373C8AB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1585248"/>
            <a:ext cx="7772400" cy="4072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AD847B-766E-A919-5266-3760DF8D8BB5}"/>
              </a:ext>
            </a:extLst>
          </p:cNvPr>
          <p:cNvSpPr txBox="1"/>
          <p:nvPr/>
        </p:nvSpPr>
        <p:spPr>
          <a:xfrm>
            <a:off x="6467163" y="6469650"/>
            <a:ext cx="572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*</a:t>
            </a:r>
            <a:r>
              <a:rPr lang="en-US" dirty="0"/>
              <a:t>答对的小朋友有奖励积分</a:t>
            </a:r>
            <a:r>
              <a:rPr lang="en-US" altLang="zh-CN" dirty="0"/>
              <a:t>,</a:t>
            </a:r>
            <a:r>
              <a:rPr lang="zh-CN" altLang="en-US" dirty="0"/>
              <a:t> 激励近母语的小朋友认汉字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07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045EA4-4B56-0760-0DD4-DACA53B228C7}"/>
              </a:ext>
            </a:extLst>
          </p:cNvPr>
          <p:cNvSpPr txBox="1"/>
          <p:nvPr/>
        </p:nvSpPr>
        <p:spPr>
          <a:xfrm>
            <a:off x="306069" y="247865"/>
            <a:ext cx="6557051" cy="113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</a:t>
            </a:r>
            <a:r>
              <a:rPr lang="en-US" altLang="zh-CN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4</a:t>
            </a: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.</a:t>
            </a:r>
            <a:r>
              <a:rPr lang="zh-CN" alt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44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说，</a:t>
            </a:r>
            <a:r>
              <a:rPr lang="zh-CN" altLang="en-US" sz="44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认读</a:t>
            </a:r>
            <a:endParaRPr lang="en-US" sz="44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Picture 3" descr="A picture containing text, sketch, drawing, illustration&#10;&#10;Description automatically generated">
            <a:extLst>
              <a:ext uri="{FF2B5EF4-FFF2-40B4-BE49-F238E27FC236}">
                <a16:creationId xmlns:a16="http://schemas.microsoft.com/office/drawing/2014/main" id="{51392A1F-7290-9699-D286-618395C0F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61" y="1386318"/>
            <a:ext cx="9264650" cy="48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045EA4-4B56-0760-0DD4-DACA53B228C7}"/>
              </a:ext>
            </a:extLst>
          </p:cNvPr>
          <p:cNvSpPr txBox="1"/>
          <p:nvPr/>
        </p:nvSpPr>
        <p:spPr>
          <a:xfrm>
            <a:off x="102869" y="12700"/>
            <a:ext cx="6557051" cy="113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</a:t>
            </a:r>
            <a:r>
              <a:rPr lang="en-US" altLang="zh-CN" sz="32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5</a:t>
            </a: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.</a:t>
            </a:r>
            <a:r>
              <a:rPr lang="zh-CN" alt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44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做</a:t>
            </a:r>
            <a:r>
              <a:rPr lang="zh-CN" altLang="en-US" sz="44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，背</a:t>
            </a:r>
            <a:endParaRPr lang="en-US" sz="44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6C5C">
            <a:hlinkClick r:id="" action="ppaction://media"/>
            <a:extLst>
              <a:ext uri="{FF2B5EF4-FFF2-40B4-BE49-F238E27FC236}">
                <a16:creationId xmlns:a16="http://schemas.microsoft.com/office/drawing/2014/main" id="{B96656CA-8F3E-11F0-3036-7B0847401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9700" y="1386318"/>
            <a:ext cx="9353550" cy="5300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EE530-A4DA-EABF-A5B6-52E1DEB34502}"/>
              </a:ext>
            </a:extLst>
          </p:cNvPr>
          <p:cNvSpPr txBox="1"/>
          <p:nvPr/>
        </p:nvSpPr>
        <p:spPr>
          <a:xfrm>
            <a:off x="102869" y="1151153"/>
            <a:ext cx="6557051" cy="113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Font typeface="Wingdings" panose="05000000000000000000" charset="0"/>
              <a:buChar char="n"/>
            </a:pP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Part</a:t>
            </a:r>
            <a:r>
              <a:rPr lang="en-US" altLang="zh-CN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6</a:t>
            </a:r>
            <a:r>
              <a:rPr 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.</a:t>
            </a:r>
            <a:r>
              <a:rPr lang="zh-CN" altLang="en-US" sz="3200" dirty="0">
                <a:solidFill>
                  <a:srgbClr val="0830A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4400" dirty="0">
                <a:solidFill>
                  <a:srgbClr val="0830A5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Light" panose="020B0300000000000000" charset="-122"/>
                <a:sym typeface="+mn-ea"/>
              </a:rPr>
              <a:t>背</a:t>
            </a:r>
            <a:endParaRPr lang="en-US" sz="4400" dirty="0">
              <a:solidFill>
                <a:srgbClr val="0830A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178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nliyulinggan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05" y="666750"/>
            <a:ext cx="3810000" cy="5457825"/>
          </a:xfrm>
          <a:prstGeom prst="rect">
            <a:avLst/>
          </a:prstGeom>
          <a:ln w="50800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60629"/>
          <a:stretch>
            <a:fillRect/>
          </a:stretch>
        </p:blipFill>
        <p:spPr>
          <a:xfrm>
            <a:off x="3153410" y="1576070"/>
            <a:ext cx="1391285" cy="3533775"/>
          </a:xfrm>
          <a:prstGeom prst="rect">
            <a:avLst/>
          </a:prstGeom>
        </p:spPr>
      </p:pic>
      <p:pic>
        <p:nvPicPr>
          <p:cNvPr id="13" name="图片 12" descr="anliyulinggan (1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30" y="666750"/>
            <a:ext cx="6668135" cy="54571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693920" y="666749"/>
            <a:ext cx="6668135" cy="5429250"/>
          </a:xfrm>
          <a:prstGeom prst="rect">
            <a:avLst/>
          </a:prstGeom>
          <a:solidFill>
            <a:srgbClr val="0830A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anliyulinggan (13)"/>
          <p:cNvPicPr>
            <a:picLocks noChangeAspect="1"/>
          </p:cNvPicPr>
          <p:nvPr/>
        </p:nvPicPr>
        <p:blipFill>
          <a:blip r:embed="rId2"/>
          <a:srcRect t="4142" r="633" b="26178"/>
          <a:stretch>
            <a:fillRect/>
          </a:stretch>
        </p:blipFill>
        <p:spPr>
          <a:xfrm>
            <a:off x="3182937" y="1737359"/>
            <a:ext cx="3273425" cy="3288030"/>
          </a:xfrm>
          <a:prstGeom prst="ellipse">
            <a:avLst/>
          </a:prstGeom>
          <a:ln w="50800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872370" y="1950213"/>
            <a:ext cx="1894558" cy="286232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dirty="0">
                <a:solidFill>
                  <a:srgbClr val="0830A5"/>
                </a:solidFill>
                <a:latin typeface="Coronet" panose="03030502040406070605" charset="0"/>
                <a:ea typeface="思源黑体 CN Medium" panose="020B0600000000000000" charset="-122"/>
                <a:cs typeface="Coronet" panose="03030502040406070605" charset="0"/>
                <a:sym typeface="+mn-ea"/>
              </a:rPr>
              <a:t> </a:t>
            </a:r>
            <a:r>
              <a:rPr lang="en-US" altLang="zh-CN" sz="6000" dirty="0">
                <a:solidFill>
                  <a:srgbClr val="0830A5"/>
                </a:solidFill>
                <a:latin typeface="Coronet" panose="03030502040406070605" charset="0"/>
                <a:ea typeface="思源黑体 CN Medium" panose="020B0600000000000000" charset="-122"/>
                <a:cs typeface="Coronet" panose="03030502040406070605" charset="0"/>
                <a:sym typeface="+mn-ea"/>
              </a:rPr>
              <a:t>TPRS</a:t>
            </a:r>
          </a:p>
          <a:p>
            <a:r>
              <a:rPr lang="zh-CN" altLang="en-US" sz="6000" dirty="0">
                <a:solidFill>
                  <a:srgbClr val="0830A5"/>
                </a:solidFill>
                <a:latin typeface="Coronet" panose="03030502040406070605" charset="0"/>
                <a:ea typeface="思源黑体 CN Medium" panose="020B0600000000000000" charset="-122"/>
                <a:cs typeface="Coronet" panose="03030502040406070605" charset="0"/>
                <a:sym typeface="+mn-ea"/>
              </a:rPr>
              <a:t>    </a:t>
            </a:r>
            <a:r>
              <a:rPr lang="en-US" altLang="zh-CN" sz="6000" dirty="0">
                <a:solidFill>
                  <a:srgbClr val="0830A5"/>
                </a:solidFill>
                <a:latin typeface="Coronet" panose="03030502040406070605" charset="0"/>
                <a:ea typeface="思源黑体 CN Medium" panose="020B0600000000000000" charset="-122"/>
                <a:cs typeface="Coronet" panose="03030502040406070605" charset="0"/>
                <a:sym typeface="+mn-ea"/>
              </a:rPr>
              <a:t>+</a:t>
            </a:r>
          </a:p>
          <a:p>
            <a:r>
              <a:rPr lang="zh-CN" altLang="en-US" sz="6000" dirty="0">
                <a:solidFill>
                  <a:srgbClr val="0830A5"/>
                </a:solidFill>
                <a:latin typeface="Coronet" panose="03030502040406070605" charset="0"/>
                <a:ea typeface="思源黑体 CN Medium" panose="020B0600000000000000" charset="-122"/>
                <a:cs typeface="Coronet" panose="03030502040406070605" charset="0"/>
                <a:sym typeface="+mn-ea"/>
              </a:rPr>
              <a:t> </a:t>
            </a:r>
            <a:r>
              <a:rPr lang="en-US" altLang="zh-CN" sz="6000" dirty="0">
                <a:solidFill>
                  <a:srgbClr val="0830A5"/>
                </a:solidFill>
                <a:latin typeface="Coronet" panose="03030502040406070605" charset="0"/>
                <a:ea typeface="思源黑体 CN Medium" panose="020B0600000000000000" charset="-122"/>
                <a:cs typeface="Coronet" panose="03030502040406070605" charset="0"/>
                <a:sym typeface="+mn-ea"/>
              </a:rPr>
              <a:t>TPR</a:t>
            </a:r>
            <a:endParaRPr lang="zh-CN" altLang="en-US" sz="6000" dirty="0">
              <a:solidFill>
                <a:srgbClr val="0830A5"/>
              </a:solidFill>
              <a:latin typeface="Coronet" panose="03030502040406070605" charset="0"/>
              <a:ea typeface="思源黑体 CN Medium" panose="020B0600000000000000" charset="-122"/>
              <a:cs typeface="Coronet" panose="03030502040406070605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30975" y="680854"/>
            <a:ext cx="4559935" cy="55381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60</a:t>
            </a:r>
            <a:r>
              <a:rPr lang="zh-CN" altLang="en-US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hours</a:t>
            </a:r>
            <a:r>
              <a:rPr lang="zh-CN" altLang="en-US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learning</a:t>
            </a:r>
            <a:r>
              <a:rPr lang="zh-CN" altLang="en-US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a</a:t>
            </a:r>
            <a:r>
              <a:rPr lang="zh-CN" altLang="en-US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dirty="0">
                <a:solidFill>
                  <a:srgbClr val="0A3DD0"/>
                </a:solidFill>
                <a:highlight>
                  <a:srgbClr val="FFFFFF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year</a:t>
            </a:r>
            <a:endParaRPr lang="en-AU" altLang="zh-CN" sz="2000" dirty="0">
              <a:solidFill>
                <a:srgbClr val="0A3DD0"/>
              </a:solidFill>
              <a:highlight>
                <a:srgbClr val="FFFFFF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Put</a:t>
            </a:r>
            <a:r>
              <a:rPr lang="zh-CN" altLang="en-US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structure</a:t>
            </a:r>
            <a:r>
              <a:rPr lang="zh-CN" altLang="en-US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into</a:t>
            </a:r>
            <a:r>
              <a:rPr lang="zh-CN" altLang="en-US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heads,</a:t>
            </a:r>
            <a:r>
              <a:rPr lang="zh-CN" altLang="en-US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not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acquire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huge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amount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of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vocabulary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at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the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same</a:t>
            </a:r>
            <a:r>
              <a:rPr lang="zh-CN" altLang="en-US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0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time</a:t>
            </a:r>
            <a:r>
              <a:rPr lang="en-US" altLang="zh-CN" sz="2800" i="1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-sentence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making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wall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-story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books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-AIM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gestures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endParaRPr lang="en-US" altLang="zh-CN" sz="240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-group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activity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(inclusive)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-online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games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all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as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pleasant</a:t>
            </a:r>
            <a:r>
              <a:rPr lang="zh-CN" altLang="en-US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repetition</a:t>
            </a:r>
            <a:endParaRPr lang="en-AU" altLang="zh-CN" sz="240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422</Words>
  <Application>Microsoft Macintosh PowerPoint</Application>
  <PresentationFormat>Widescreen</PresentationFormat>
  <Paragraphs>60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Enjoy the Ride</vt:lpstr>
      <vt:lpstr>Heiti TC Medium</vt:lpstr>
      <vt:lpstr>微软雅黑</vt:lpstr>
      <vt:lpstr>思源黑体 CN Medium</vt:lpstr>
      <vt:lpstr>Arial</vt:lpstr>
      <vt:lpstr>Calibri</vt:lpstr>
      <vt:lpstr>Coronet</vt:lpstr>
      <vt:lpstr>Helvetica Neue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Shelby Baker</cp:lastModifiedBy>
  <cp:revision>52</cp:revision>
  <dcterms:created xsi:type="dcterms:W3CDTF">2021-06-15T09:03:00Z</dcterms:created>
  <dcterms:modified xsi:type="dcterms:W3CDTF">2023-05-08T07:11:18Z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A79D48C3D8934F04804515D2B6A7853A</vt:lpwstr>
  </property>
  <property fmtid="{D5CDD505-2E9C-101B-9397-08002B2CF9AE}" pid="3" name="KSOProductBuildVer">
    <vt:lpwstr>2052-11.1.0.11294</vt:lpwstr>
  </property>
</Properties>
</file>