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95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12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50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09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56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82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89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40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83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48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48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77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8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81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75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40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B0CD41-9976-44F4-9EC0-8F1643A5A337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80A7-4836-430F-B27A-0BBA391FF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88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B3C4-1CE2-BD15-E41A-12CDEDB5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</a:rPr>
              <a:t>Some Thoughts on How to Enhance the Teaching of </a:t>
            </a:r>
            <a:r>
              <a:rPr lang="en-US" altLang="zh-CN" sz="4000" b="1">
                <a:solidFill>
                  <a:srgbClr val="FFC000"/>
                </a:solidFill>
              </a:rPr>
              <a:t>Chinese </a:t>
            </a:r>
            <a:br>
              <a:rPr lang="en-US" altLang="zh-CN" sz="4000" b="1">
                <a:solidFill>
                  <a:srgbClr val="FFC000"/>
                </a:solidFill>
              </a:rPr>
            </a:br>
            <a:r>
              <a:rPr lang="en-US" altLang="zh-CN" sz="4000" b="1">
                <a:solidFill>
                  <a:srgbClr val="FFC000"/>
                </a:solidFill>
              </a:rPr>
              <a:t>through </a:t>
            </a:r>
            <a:r>
              <a:rPr lang="en-US" altLang="zh-CN" sz="4000" b="1" dirty="0">
                <a:solidFill>
                  <a:srgbClr val="FFC000"/>
                </a:solidFill>
              </a:rPr>
              <a:t>Songs and </a:t>
            </a:r>
            <a:r>
              <a:rPr lang="en-US" altLang="zh-CN" sz="4000" b="1" dirty="0" err="1">
                <a:solidFill>
                  <a:srgbClr val="FFC000"/>
                </a:solidFill>
              </a:rPr>
              <a:t>Blooket</a:t>
            </a:r>
            <a:r>
              <a:rPr lang="en-US" altLang="zh-CN" sz="4000" b="1" dirty="0">
                <a:solidFill>
                  <a:srgbClr val="FFC000"/>
                </a:solidFill>
              </a:rPr>
              <a:t> </a:t>
            </a:r>
            <a:endParaRPr lang="en-AU" sz="40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Microphone on blurred dark scene">
            <a:extLst>
              <a:ext uri="{FF2B5EF4-FFF2-40B4-BE49-F238E27FC236}">
                <a16:creationId xmlns:a16="http://schemas.microsoft.com/office/drawing/2014/main" id="{B619F58F-DFA2-42C2-BA58-AADA76CE8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17" y="2932100"/>
            <a:ext cx="3700383" cy="276512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5DF90-DA72-1199-45A8-C05B66BE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32100"/>
            <a:ext cx="36271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D9AA-4E06-2CA4-573A-BF4F1516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The primal procedures </a:t>
            </a:r>
            <a:br>
              <a:rPr lang="en-AU" b="1" dirty="0">
                <a:solidFill>
                  <a:srgbClr val="FFC000"/>
                </a:solidFill>
              </a:rPr>
            </a:br>
            <a:r>
              <a:rPr lang="en-AU" b="1" dirty="0">
                <a:solidFill>
                  <a:srgbClr val="FFC000"/>
                </a:solidFill>
              </a:rPr>
              <a:t>of teaching a Chinese song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AD9F-E1DE-7431-F102-56456C66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9. Use </a:t>
            </a:r>
            <a:r>
              <a:rPr lang="en-AU" sz="2800" b="1" dirty="0" err="1">
                <a:solidFill>
                  <a:srgbClr val="FFC000"/>
                </a:solidFill>
              </a:rPr>
              <a:t>Blooket</a:t>
            </a:r>
            <a:r>
              <a:rPr lang="en-AU" sz="2800" b="1" dirty="0">
                <a:solidFill>
                  <a:srgbClr val="FFC000"/>
                </a:solidFill>
              </a:rPr>
              <a:t> questions to enhance the learning of the song words and grammar. </a:t>
            </a: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10. Create performance opportunities for students who love singing Chinese songs. </a:t>
            </a:r>
          </a:p>
        </p:txBody>
      </p:sp>
    </p:spTree>
    <p:extLst>
      <p:ext uri="{BB962C8B-B14F-4D97-AF65-F5344CB8AC3E}">
        <p14:creationId xmlns:p14="http://schemas.microsoft.com/office/powerpoint/2010/main" val="37271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C5DC-225C-E023-CC4D-BF65B3FD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2296"/>
            <a:ext cx="9404723" cy="1463040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Thoughts on How to Create </a:t>
            </a:r>
            <a:r>
              <a:rPr lang="en-AU" b="1" dirty="0" err="1">
                <a:solidFill>
                  <a:srgbClr val="FFC000"/>
                </a:solidFill>
              </a:rPr>
              <a:t>Blooket</a:t>
            </a:r>
            <a:r>
              <a:rPr lang="en-AU" b="1" dirty="0">
                <a:solidFill>
                  <a:srgbClr val="FFC000"/>
                </a:solidFill>
              </a:rPr>
              <a:t>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F5EE-8290-CA23-FD69-9157D1F1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72184"/>
            <a:ext cx="11530584" cy="530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Types of </a:t>
            </a:r>
            <a:r>
              <a:rPr lang="en-AU" sz="2800" b="1" dirty="0" err="1">
                <a:solidFill>
                  <a:srgbClr val="FFC000"/>
                </a:solidFill>
              </a:rPr>
              <a:t>Blooket</a:t>
            </a:r>
            <a:r>
              <a:rPr lang="en-AU" sz="2800" b="1" dirty="0">
                <a:solidFill>
                  <a:srgbClr val="FFC000"/>
                </a:solidFill>
              </a:rPr>
              <a:t> Questions 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Spoken Chinese Questions: English words and English sentences as questions 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AU" altLang="zh-CN" sz="2800" b="1" dirty="0">
                <a:solidFill>
                  <a:srgbClr val="FFC000"/>
                </a:solidFill>
              </a:rPr>
              <a:t>Spoken Chinese Questions: Pictures for nouns as questions </a:t>
            </a:r>
            <a:endParaRPr lang="en-AU" sz="2800" b="1" dirty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Listening Chinese Questions: Chinese characters with pinyin recordings as questions  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Reading Chinese Questions: Chinese character words and sentences with matching English as questions 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Writing Chinese Questions: pinyin words and pinyin sentences with matching English as questions</a:t>
            </a:r>
          </a:p>
          <a:p>
            <a:pPr marL="457200" indent="-457200">
              <a:buAutoNum type="arabicPeriod"/>
            </a:pPr>
            <a:endParaRPr lang="en-A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BE54-F925-F7C5-EE23-54F52A62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C000"/>
                </a:solidFill>
              </a:rPr>
              <a:t>Some Tips on How to Use </a:t>
            </a:r>
            <a:r>
              <a:rPr lang="en-AU" b="1" dirty="0" err="1">
                <a:solidFill>
                  <a:srgbClr val="FFC000"/>
                </a:solidFill>
              </a:rPr>
              <a:t>Blooket</a:t>
            </a:r>
            <a:r>
              <a:rPr lang="en-AU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F2DA1-8BAE-BF2B-7B76-365179A2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1380744"/>
            <a:ext cx="12073128" cy="486765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C000"/>
                </a:solidFill>
              </a:rPr>
              <a:t>Use </a:t>
            </a:r>
            <a:r>
              <a:rPr lang="en-AU" sz="2400" b="1" dirty="0" err="1">
                <a:solidFill>
                  <a:srgbClr val="FFC000"/>
                </a:solidFill>
              </a:rPr>
              <a:t>Blooket</a:t>
            </a:r>
            <a:r>
              <a:rPr lang="en-AU" sz="2400" b="1" dirty="0">
                <a:solidFill>
                  <a:srgbClr val="FFC000"/>
                </a:solidFill>
              </a:rPr>
              <a:t> only for consolidating what has been taught.</a:t>
            </a: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C000"/>
                </a:solidFill>
              </a:rPr>
              <a:t>Don’t use </a:t>
            </a:r>
            <a:r>
              <a:rPr lang="en-AU" sz="2400" b="1" dirty="0" err="1">
                <a:solidFill>
                  <a:srgbClr val="FFC000"/>
                </a:solidFill>
              </a:rPr>
              <a:t>Blooket</a:t>
            </a:r>
            <a:r>
              <a:rPr lang="en-AU" sz="2400" b="1" dirty="0">
                <a:solidFill>
                  <a:srgbClr val="FFC000"/>
                </a:solidFill>
              </a:rPr>
              <a:t> more than twenty minutes in a double lesson.  </a:t>
            </a: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C000"/>
                </a:solidFill>
              </a:rPr>
              <a:t>Always prepare students for the quizzes before starting them, with well-defined learning points. </a:t>
            </a: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C000"/>
                </a:solidFill>
              </a:rPr>
              <a:t>Each set should have no more than twenty questions when it is meant for Year 7 and Year 8. </a:t>
            </a: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C000"/>
                </a:solidFill>
              </a:rPr>
              <a:t>Always do pregame learning as students can really concentrate as they want to win. </a:t>
            </a:r>
          </a:p>
          <a:p>
            <a:pPr marL="457200" indent="-4572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6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182A-C70F-8073-A5A6-E715ACA8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Some Tips on How to Use </a:t>
            </a:r>
            <a:r>
              <a:rPr lang="en-AU" b="1" dirty="0" err="1">
                <a:solidFill>
                  <a:srgbClr val="FFC000"/>
                </a:solidFill>
              </a:rPr>
              <a:t>Blooket</a:t>
            </a:r>
            <a:r>
              <a:rPr lang="en-AU" b="1" dirty="0">
                <a:solidFill>
                  <a:srgbClr val="FFC000"/>
                </a:solidFill>
              </a:rPr>
              <a:t>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0436-8E25-FF6F-B811-F604B0B4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344168"/>
            <a:ext cx="11814048" cy="544068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6"/>
            </a:pPr>
            <a:r>
              <a:rPr lang="en-AU" sz="2400" b="1" dirty="0">
                <a:solidFill>
                  <a:srgbClr val="FFC000"/>
                </a:solidFill>
              </a:rPr>
              <a:t>Create small groups for competition as it will make it easier or them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FFC000"/>
                </a:solidFill>
              </a:rPr>
              <a:t>      to concentrate on pre-game intensive learning.</a:t>
            </a:r>
          </a:p>
          <a:p>
            <a:pPr marL="457200" indent="-457200">
              <a:buAutoNum type="arabicPeriod" startAt="7"/>
            </a:pPr>
            <a:r>
              <a:rPr lang="en-AU" sz="2400" b="1" dirty="0">
                <a:solidFill>
                  <a:srgbClr val="FFC000"/>
                </a:solidFill>
              </a:rPr>
              <a:t>Make sure they have some kind of cheat sheet to use 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FFC000"/>
                </a:solidFill>
              </a:rPr>
              <a:t>      when they are playing the game. </a:t>
            </a:r>
          </a:p>
          <a:p>
            <a:pPr marL="457200" indent="-457200">
              <a:buAutoNum type="arabicPeriod" startAt="8"/>
            </a:pPr>
            <a:r>
              <a:rPr lang="en-AU" sz="2400" b="1" dirty="0">
                <a:solidFill>
                  <a:srgbClr val="FFC000"/>
                </a:solidFill>
              </a:rPr>
              <a:t>Use the games that encourage real learning, instead of games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FFC000"/>
                </a:solidFill>
              </a:rPr>
              <a:t>      where cheating is the way to win. </a:t>
            </a:r>
          </a:p>
          <a:p>
            <a:pPr marL="457200" indent="-457200">
              <a:buAutoNum type="arabicPeriod" startAt="9"/>
            </a:pPr>
            <a:r>
              <a:rPr lang="en-AU" sz="2400" b="1" dirty="0">
                <a:solidFill>
                  <a:srgbClr val="FFC000"/>
                </a:solidFill>
              </a:rPr>
              <a:t>The teacher can walk around and support students 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FFC000"/>
                </a:solidFill>
              </a:rPr>
              <a:t>      who need support or who are not learning on the game. </a:t>
            </a:r>
          </a:p>
          <a:p>
            <a:pPr marL="457200" indent="-457200">
              <a:buAutoNum type="arabicPeriod" startAt="10"/>
            </a:pPr>
            <a:r>
              <a:rPr lang="en-AU" sz="2400" b="1" dirty="0">
                <a:solidFill>
                  <a:srgbClr val="FFC000"/>
                </a:solidFill>
              </a:rPr>
              <a:t>For one topic, four or five sets of questions should be created,  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FFC000"/>
                </a:solidFill>
              </a:rPr>
              <a:t>       each focusing on one purpose  </a:t>
            </a:r>
          </a:p>
          <a:p>
            <a:pPr marL="0" indent="0">
              <a:buNone/>
            </a:pP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50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5136-25F5-953E-E065-89538E91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</a:rPr>
              <a:t>Why songs? </a:t>
            </a:r>
            <a:endParaRPr lang="en-AU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A4E7-0D32-37E0-CB88-2EF62348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2052918"/>
            <a:ext cx="1132027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solidFill>
                  <a:srgbClr val="FFC000"/>
                </a:solidFill>
              </a:rPr>
              <a:t>1. Teaching Culture through Songs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FFC000"/>
                </a:solidFill>
              </a:rPr>
              <a:t>2. Building Up Confidence through Songs 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FFC000"/>
                </a:solidFill>
              </a:rPr>
              <a:t>3. Building Up Vocabulary through Songs 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FFC000"/>
                </a:solidFill>
              </a:rPr>
              <a:t>4. Consolidating Grammar Points through Songs 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FFC000"/>
                </a:solidFill>
              </a:rPr>
              <a:t>5. Creating Rapport through Songs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90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F799-5CCE-00D4-EC79-01753164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C000"/>
                </a:solidFill>
              </a:rPr>
              <a:t>How to Choose Songs?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C56C-2EF8-350C-408F-80E07B834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2918"/>
            <a:ext cx="12042648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AU" sz="3200" b="1" dirty="0">
                <a:solidFill>
                  <a:srgbClr val="FFC000"/>
                </a:solidFill>
              </a:rPr>
              <a:t>Songs that are melodious and beautiful. </a:t>
            </a:r>
          </a:p>
          <a:p>
            <a:pPr marL="457200" indent="-457200">
              <a:buAutoNum type="arabicPeriod"/>
            </a:pPr>
            <a:r>
              <a:rPr lang="en-AU" sz="3200" b="1" dirty="0">
                <a:solidFill>
                  <a:srgbClr val="FFC000"/>
                </a:solidFill>
              </a:rPr>
              <a:t>Songs that are simple and </a:t>
            </a:r>
            <a:r>
              <a:rPr lang="en-US" altLang="zh-CN" sz="3200" b="1" dirty="0">
                <a:solidFill>
                  <a:srgbClr val="FFC000"/>
                </a:solidFill>
              </a:rPr>
              <a:t>easy</a:t>
            </a:r>
            <a:r>
              <a:rPr lang="en-AU" sz="3200" b="1" dirty="0">
                <a:solidFill>
                  <a:srgbClr val="FFC000"/>
                </a:solidFill>
              </a:rPr>
              <a:t> to learn </a:t>
            </a:r>
          </a:p>
          <a:p>
            <a:pPr marL="457200" indent="-457200">
              <a:buAutoNum type="arabicPeriod"/>
            </a:pPr>
            <a:r>
              <a:rPr lang="en-AU" sz="3200" b="1" dirty="0">
                <a:solidFill>
                  <a:srgbClr val="FFC000"/>
                </a:solidFill>
              </a:rPr>
              <a:t>Songs that are positive and suit the ethos of the School </a:t>
            </a:r>
          </a:p>
          <a:p>
            <a:pPr marL="457200" indent="-457200">
              <a:buAutoNum type="arabicPeriod"/>
            </a:pPr>
            <a:r>
              <a:rPr lang="en-AU" sz="3200" b="1" dirty="0">
                <a:solidFill>
                  <a:srgbClr val="FFC000"/>
                </a:solidFill>
              </a:rPr>
              <a:t>Songs that reflect the values of Chinese culture </a:t>
            </a:r>
          </a:p>
          <a:p>
            <a:pPr marL="457200" indent="-457200">
              <a:buAutoNum type="arabicPeriod"/>
            </a:pPr>
            <a:r>
              <a:rPr lang="en-AU" sz="3200" b="1" dirty="0">
                <a:solidFill>
                  <a:srgbClr val="FFC000"/>
                </a:solidFill>
              </a:rPr>
              <a:t>Songs that can help consolidate the vocabulary and grammar being taught </a:t>
            </a:r>
          </a:p>
        </p:txBody>
      </p:sp>
    </p:spTree>
    <p:extLst>
      <p:ext uri="{BB962C8B-B14F-4D97-AF65-F5344CB8AC3E}">
        <p14:creationId xmlns:p14="http://schemas.microsoft.com/office/powerpoint/2010/main" val="17638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B036-E89E-CB0F-9F21-BA8C23E1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</a:rPr>
              <a:t>How to create worksheets for teaching a song </a:t>
            </a:r>
            <a:endParaRPr lang="en-AU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5462-78B5-2BA9-2BF8-1B2076FA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2052918"/>
            <a:ext cx="12033504" cy="48050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FFC000"/>
                </a:solidFill>
              </a:rPr>
              <a:t>Six types of worksheets </a:t>
            </a:r>
          </a:p>
          <a:p>
            <a:pPr marL="457200" indent="-457200">
              <a:buAutoNum type="arabicPeriod"/>
            </a:pPr>
            <a:r>
              <a:rPr lang="en-AU" sz="4000" b="1" dirty="0">
                <a:solidFill>
                  <a:srgbClr val="FFC000"/>
                </a:solidFill>
              </a:rPr>
              <a:t>Cheat sheet: Chinese character lyrics matched up with pinyin and English. (CEP)</a:t>
            </a:r>
          </a:p>
          <a:p>
            <a:pPr marL="457200" indent="-457200">
              <a:buAutoNum type="arabicPeriod"/>
            </a:pPr>
            <a:r>
              <a:rPr lang="en-AU" sz="4000" b="1" dirty="0">
                <a:solidFill>
                  <a:srgbClr val="FFC000"/>
                </a:solidFill>
              </a:rPr>
              <a:t>Pinyin lyrics with matching English but without Chinese characters.(EP) </a:t>
            </a:r>
          </a:p>
          <a:p>
            <a:pPr marL="457200" indent="-457200">
              <a:buAutoNum type="arabicPeriod"/>
            </a:pPr>
            <a:r>
              <a:rPr lang="en-AU" sz="4000" b="1" dirty="0">
                <a:solidFill>
                  <a:srgbClr val="FFC000"/>
                </a:solidFill>
              </a:rPr>
              <a:t>Pinyin lyrics without English but with matching Chinese characters.(CP)</a:t>
            </a:r>
          </a:p>
          <a:p>
            <a:pPr marL="457200" indent="-457200">
              <a:buAutoNum type="arabicPeriod"/>
            </a:pPr>
            <a:r>
              <a:rPr lang="en-AU" sz="4000" b="1" dirty="0">
                <a:solidFill>
                  <a:srgbClr val="FFC000"/>
                </a:solidFill>
              </a:rPr>
              <a:t>English lyrics with Chinese characters but without pinyin. (CE)</a:t>
            </a:r>
          </a:p>
          <a:p>
            <a:pPr marL="457200" indent="-457200">
              <a:buAutoNum type="arabicPeriod"/>
            </a:pPr>
            <a:r>
              <a:rPr lang="en-AU" sz="4000" b="1" dirty="0">
                <a:solidFill>
                  <a:srgbClr val="FFC000"/>
                </a:solidFill>
              </a:rPr>
              <a:t>Chinese character lyrics without pinyin or English.(C)</a:t>
            </a:r>
          </a:p>
          <a:p>
            <a:pPr marL="457200" indent="-457200">
              <a:buAutoNum type="arabicPeriod"/>
            </a:pPr>
            <a:r>
              <a:rPr lang="en-AU" sz="4000" b="1" dirty="0">
                <a:solidFill>
                  <a:srgbClr val="FFC000"/>
                </a:solidFill>
              </a:rPr>
              <a:t>Pinyin lyrics without Chinese characters or Matching English. (P)</a:t>
            </a:r>
          </a:p>
          <a:p>
            <a:pPr marL="0" indent="0">
              <a:buNone/>
            </a:pPr>
            <a:endParaRPr lang="en-AU" sz="3600" b="1" dirty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6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73C8-F678-30E6-E01F-0751A008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</a:rPr>
              <a:t>How to use the six types of worksheets for teaching a song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176E-7A41-0828-0564-E480B9BF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" y="2052918"/>
            <a:ext cx="11951208" cy="465877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Use P worksheet to encourage them to match up the pinyin words with English. 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Use E worksheet to encourage them to match up the English words with pinyin. 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Use CE worksheet to encourage students to provide pinyin upon Chinese characters. 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Use E worksheet to encourage them to compare the grammars of the two languages.</a:t>
            </a:r>
          </a:p>
          <a:p>
            <a:pPr marL="457200" indent="-457200">
              <a:buAutoNum type="arabicPeriod"/>
            </a:pPr>
            <a:r>
              <a:rPr lang="en-AU" sz="2800" b="1" dirty="0">
                <a:solidFill>
                  <a:srgbClr val="FFC000"/>
                </a:solidFill>
              </a:rPr>
              <a:t>Use EP worksheet to encourage them to practice character writing.</a:t>
            </a:r>
            <a:r>
              <a:rPr lang="en-AU" sz="2800" dirty="0">
                <a:solidFill>
                  <a:srgbClr val="FFC000"/>
                </a:solidFill>
              </a:rPr>
              <a:t> </a:t>
            </a:r>
            <a:endParaRPr lang="en-AU" altLang="zh-CN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20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8BBE-1F93-1D71-311A-A0BE30D3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The primal procedures </a:t>
            </a:r>
            <a:br>
              <a:rPr lang="en-AU" b="1" dirty="0">
                <a:solidFill>
                  <a:srgbClr val="FFC000"/>
                </a:solidFill>
              </a:rPr>
            </a:br>
            <a:r>
              <a:rPr lang="en-AU" b="1" dirty="0">
                <a:solidFill>
                  <a:srgbClr val="FFC000"/>
                </a:solidFill>
              </a:rPr>
              <a:t>of teaching a Chinese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F9E8-EBFF-2592-89E9-7BF4FB34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FFC000"/>
                </a:solidFill>
              </a:rPr>
              <a:t>1. Start with reading aloud drilling sentence by sentence. </a:t>
            </a:r>
          </a:p>
          <a:p>
            <a:pPr marL="0" indent="0">
              <a:buNone/>
            </a:pPr>
            <a:endParaRPr lang="en-US" altLang="zh-CN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2. Lead the students to sing each sentence of the lyrics three to five times.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0964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FFC8-52BF-F32B-B55B-EEBA300F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The primal procedures </a:t>
            </a:r>
            <a:br>
              <a:rPr lang="en-AU" b="1" dirty="0">
                <a:solidFill>
                  <a:srgbClr val="FFC000"/>
                </a:solidFill>
              </a:rPr>
            </a:br>
            <a:r>
              <a:rPr lang="en-AU" b="1" dirty="0">
                <a:solidFill>
                  <a:srgbClr val="FFC000"/>
                </a:solidFill>
              </a:rPr>
              <a:t>of teaching a Chinese song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8412-837F-DDC3-D794-A5AEE1C1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3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3. The teacher performs the song.</a:t>
            </a: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4.  Say the song words quiz. </a:t>
            </a:r>
          </a:p>
        </p:txBody>
      </p:sp>
    </p:spTree>
    <p:extLst>
      <p:ext uri="{BB962C8B-B14F-4D97-AF65-F5344CB8AC3E}">
        <p14:creationId xmlns:p14="http://schemas.microsoft.com/office/powerpoint/2010/main" val="23283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6AF3-2F00-1A45-1B7F-3BDE4ED6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The primal procedures </a:t>
            </a:r>
            <a:br>
              <a:rPr lang="en-AU" b="1" dirty="0">
                <a:solidFill>
                  <a:srgbClr val="FFC000"/>
                </a:solidFill>
              </a:rPr>
            </a:br>
            <a:r>
              <a:rPr lang="en-AU" b="1" dirty="0">
                <a:solidFill>
                  <a:srgbClr val="FFC000"/>
                </a:solidFill>
              </a:rPr>
              <a:t>of teaching a Chinese song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1D2C-E668-51A3-2F9E-F244A432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5. Give the students P worksheet for them to match the pinyin words with their English equivalents. </a:t>
            </a: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6. Play the best movie video of the song. </a:t>
            </a:r>
          </a:p>
        </p:txBody>
      </p:sp>
    </p:spTree>
    <p:extLst>
      <p:ext uri="{BB962C8B-B14F-4D97-AF65-F5344CB8AC3E}">
        <p14:creationId xmlns:p14="http://schemas.microsoft.com/office/powerpoint/2010/main" val="31324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BC8A-A41A-2400-2892-8D5F41B9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The primal procedures </a:t>
            </a:r>
            <a:br>
              <a:rPr lang="en-AU" b="1" dirty="0">
                <a:solidFill>
                  <a:srgbClr val="FFC000"/>
                </a:solidFill>
              </a:rPr>
            </a:br>
            <a:r>
              <a:rPr lang="en-AU" b="1" dirty="0">
                <a:solidFill>
                  <a:srgbClr val="FFC000"/>
                </a:solidFill>
              </a:rPr>
              <a:t>of teaching a Chinese song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CEB3-3DC4-0661-2301-FFED7AC6D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7. Use prepared PPT pages to emphasize the key words. </a:t>
            </a: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AU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AU" sz="2800" b="1" dirty="0">
                <a:solidFill>
                  <a:srgbClr val="FFC000"/>
                </a:solidFill>
              </a:rPr>
              <a:t>8. Use E worksheet to encourage the learning of grammar differences. </a:t>
            </a:r>
          </a:p>
        </p:txBody>
      </p:sp>
    </p:spTree>
    <p:extLst>
      <p:ext uri="{BB962C8B-B14F-4D97-AF65-F5344CB8AC3E}">
        <p14:creationId xmlns:p14="http://schemas.microsoft.com/office/powerpoint/2010/main" val="26005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698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Some Thoughts on How to Enhance the Teaching of Chinese  through Songs and Blooket </vt:lpstr>
      <vt:lpstr>Why songs? </vt:lpstr>
      <vt:lpstr>How to Choose Songs? </vt:lpstr>
      <vt:lpstr>How to create worksheets for teaching a song </vt:lpstr>
      <vt:lpstr>How to use the six types of worksheets for teaching a song </vt:lpstr>
      <vt:lpstr>The primal procedures  of teaching a Chinese song</vt:lpstr>
      <vt:lpstr>The primal procedures  of teaching a Chinese song </vt:lpstr>
      <vt:lpstr>The primal procedures  of teaching a Chinese song </vt:lpstr>
      <vt:lpstr>The primal procedures  of teaching a Chinese song </vt:lpstr>
      <vt:lpstr>The primal procedures  of teaching a Chinese song </vt:lpstr>
      <vt:lpstr>Thoughts on How to Create Blooket Questions </vt:lpstr>
      <vt:lpstr>Some Tips on How to Use Blooket </vt:lpstr>
      <vt:lpstr>Some Tips on How to Use Blooket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Thoughts on How to Enhance the Teaching of Chinese through Songs and Blooket </dc:title>
  <dc:creator>Chen Lester</dc:creator>
  <cp:lastModifiedBy>Chen Lester</cp:lastModifiedBy>
  <cp:revision>60</cp:revision>
  <dcterms:created xsi:type="dcterms:W3CDTF">2023-03-28T23:05:34Z</dcterms:created>
  <dcterms:modified xsi:type="dcterms:W3CDTF">2023-03-31T06:00:20Z</dcterms:modified>
</cp:coreProperties>
</file>